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EEE_TAG_BLU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60198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822325"/>
            <a:ext cx="7162800" cy="1143000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1588" y="3962400"/>
            <a:ext cx="3919537" cy="1752600"/>
          </a:xfrm>
        </p:spPr>
        <p:txBody>
          <a:bodyPr/>
          <a:lstStyle>
            <a:lvl1pPr marL="0" indent="0">
              <a:lnSpc>
                <a:spcPct val="90000"/>
              </a:lnSpc>
              <a:buFont typeface="Wingdings" pitchFamily="28" charset="2"/>
              <a:buNone/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E9CD9-D865-4373-B9CE-6AF403E7E359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EC141A-E8F3-432C-8BFB-A340C6F138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44D9C-A256-46F0-A1BA-A87873790859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664C69-AF61-4D36-B5E7-8A654D4A0C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D8BF3-7772-466E-8072-F4A17FDCC555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2B0602-A6BB-40B2-B963-7A58C6AEFE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75" y="6096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76275" y="200025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6775" y="200025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76775" y="413385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66750" y="59055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9812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9812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41148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0100" y="41148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9055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325" y="198120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95825" y="19812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95825" y="4114800"/>
            <a:ext cx="3848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75" y="6096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>
              <a:buClr>
                <a:schemeClr val="tx1">
                  <a:lumMod val="65000"/>
                  <a:lumOff val="35000"/>
                </a:schemeClr>
              </a:buClr>
              <a:defRPr/>
            </a:lvl2pPr>
            <a:lvl3pPr>
              <a:buClr>
                <a:schemeClr val="tx1">
                  <a:lumMod val="65000"/>
                  <a:lumOff val="35000"/>
                </a:schemeClr>
              </a:buClr>
              <a:defRPr/>
            </a:lvl3pPr>
            <a:lvl4pPr>
              <a:buClr>
                <a:schemeClr val="tx1">
                  <a:lumMod val="65000"/>
                  <a:lumOff val="35000"/>
                </a:schemeClr>
              </a:buClr>
              <a:defRPr/>
            </a:lvl4pPr>
            <a:lvl5pPr>
              <a:buClr>
                <a:schemeClr val="tx1">
                  <a:lumMod val="65000"/>
                  <a:lumOff val="35000"/>
                </a:schemeClr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FA95A-D8A4-441D-8044-01D039E0FD3F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BE480D-C3C6-418C-B201-12F4218435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8E336-1F32-44F0-9D2C-E631373D4E10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5E4DD2-E7B3-4213-A6CA-16609E03C63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F6B46-BFCC-4A3E-8395-8BD78ED0389E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81DE3C-58F4-4775-A20A-A65C0AFA1A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513D9-E63C-48FB-B35C-F1D36D160FCC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6BE394-C246-466A-989D-B3FDE5B0F8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6FB89-38C6-410D-BC01-28835A62BC16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A45052-4198-4B14-B4D6-DFB8C41FB9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B6E90-3770-4C8A-BE52-5323C78F9B2A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639FA1-299C-4F04-9C3C-0E38E26C17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E4C3-8E3A-41D8-9E76-447569827ADF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3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3354F6-7E59-4133-8D33-77BCC7ADBE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8E391-D058-4738-80C9-142CA1485118}" type="datetime1">
              <a:rPr lang="en-US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6CEC37-FD0E-4B83-B657-A627E11D86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219200" y="6172200"/>
            <a:ext cx="3124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  <a:latin typeface="Arial" charset="0"/>
                <a:ea typeface="ＭＳ Ｐゴシック" pitchFamily="-112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177CA5F-AAE4-44C3-90D7-3292774AB029}" type="datetime1">
              <a:rPr 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11/11/2015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533400" y="6172200"/>
            <a:ext cx="685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D3C4308-49FD-4024-B612-5A3540BE38B5}" type="slidenum">
              <a:rPr lang="en-US" altLang="en-US">
                <a:latin typeface="Arial" charset="0"/>
                <a:ea typeface="ＭＳ Ｐゴシック" pitchFamily="-112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charset="0"/>
              <a:ea typeface="ＭＳ Ｐゴシック" pitchFamily="-112" charset="-128"/>
            </a:endParaRPr>
          </a:p>
        </p:txBody>
      </p:sp>
      <p:pic>
        <p:nvPicPr>
          <p:cNvPr id="1030" name="Picture 7" descr="IEEE_TAG_BLUE.png"/>
          <p:cNvPicPr>
            <a:picLocks noChangeAspect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001000" y="5924550"/>
            <a:ext cx="914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80000"/>
        <a:buBlip>
          <a:blip r:embed="rId20"/>
        </a:buBlip>
        <a:defRPr sz="28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Char char="–"/>
        <a:defRPr sz="26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Font typeface="Wingdings" pitchFamily="-112" charset="2"/>
        <a:buChar char="§"/>
        <a:defRPr sz="22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Font typeface="Wingdings" pitchFamily="-11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Region 6</a:t>
            </a:r>
            <a:br>
              <a:rPr lang="en-US" altLang="en-US" dirty="0" smtClean="0"/>
            </a:br>
            <a:r>
              <a:rPr lang="en-US" altLang="en-US" dirty="0" smtClean="0"/>
              <a:t>Conferences &amp; Expos</a:t>
            </a:r>
          </a:p>
        </p:txBody>
      </p:sp>
      <p:sp>
        <p:nvSpPr>
          <p:cNvPr id="13315" name="Subtitle 6"/>
          <p:cNvSpPr>
            <a:spLocks noGrp="1"/>
          </p:cNvSpPr>
          <p:nvPr>
            <p:ph type="subTitle" idx="1"/>
          </p:nvPr>
        </p:nvSpPr>
        <p:spPr>
          <a:xfrm>
            <a:off x="1271588" y="3962400"/>
            <a:ext cx="4748212" cy="1752600"/>
          </a:xfrm>
        </p:spPr>
        <p:txBody>
          <a:bodyPr/>
          <a:lstStyle/>
          <a:p>
            <a:pPr eaLnBrk="1" hangingPunct="1">
              <a:buFont typeface="Wingdings" pitchFamily="-112" charset="2"/>
              <a:buNone/>
            </a:pPr>
            <a:endParaRPr lang="en-US" altLang="en-US" dirty="0" smtClean="0"/>
          </a:p>
          <a:p>
            <a:pPr eaLnBrk="1" hangingPunct="1">
              <a:buFont typeface="Wingdings" pitchFamily="-112" charset="2"/>
              <a:buNone/>
            </a:pPr>
            <a:r>
              <a:rPr lang="en-US" altLang="en-US" dirty="0" smtClean="0"/>
              <a:t>Ed Perkins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altLang="en-US" dirty="0" smtClean="0"/>
              <a:t>R6 Conferences Coordinator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altLang="en-US" dirty="0" smtClean="0"/>
              <a:t>8 August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R6 Conferences &amp; Expos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534400" cy="4114800"/>
          </a:xfrm>
        </p:spPr>
        <p:txBody>
          <a:bodyPr/>
          <a:lstStyle/>
          <a:p>
            <a:r>
              <a:rPr lang="en-US" dirty="0" smtClean="0"/>
              <a:t>GHTC – 5</a:t>
            </a:r>
            <a:r>
              <a:rPr lang="en-US" baseline="30000" dirty="0" smtClean="0"/>
              <a:t>th</a:t>
            </a:r>
            <a:r>
              <a:rPr lang="en-US" dirty="0" smtClean="0"/>
              <a:t> year - </a:t>
            </a:r>
            <a:r>
              <a:rPr lang="en-US" dirty="0" smtClean="0"/>
              <a:t>completed</a:t>
            </a:r>
            <a:endParaRPr lang="en-US" dirty="0" smtClean="0"/>
          </a:p>
          <a:p>
            <a:r>
              <a:rPr lang="en-US" dirty="0" err="1" smtClean="0"/>
              <a:t>SusTech</a:t>
            </a:r>
            <a:r>
              <a:rPr lang="en-US" dirty="0" smtClean="0"/>
              <a:t> – 3</a:t>
            </a:r>
            <a:r>
              <a:rPr lang="en-US" baseline="30000" dirty="0" smtClean="0"/>
              <a:t>rd</a:t>
            </a:r>
            <a:r>
              <a:rPr lang="en-US" dirty="0" smtClean="0"/>
              <a:t> year - completed</a:t>
            </a:r>
          </a:p>
          <a:p>
            <a:r>
              <a:rPr lang="en-US" dirty="0" smtClean="0"/>
              <a:t>Rising Stars – 2</a:t>
            </a:r>
            <a:r>
              <a:rPr lang="en-US" baseline="30000" dirty="0" smtClean="0"/>
              <a:t>nd</a:t>
            </a:r>
            <a:r>
              <a:rPr lang="en-US" dirty="0" smtClean="0"/>
              <a:t> year - Jan. 2016</a:t>
            </a:r>
          </a:p>
          <a:p>
            <a:r>
              <a:rPr lang="en-US" dirty="0" smtClean="0"/>
              <a:t>Career &amp; Talent Expo – 1</a:t>
            </a:r>
            <a:r>
              <a:rPr lang="en-US" baseline="30000" dirty="0" smtClean="0"/>
              <a:t>st</a:t>
            </a:r>
            <a:r>
              <a:rPr lang="en-US" dirty="0" smtClean="0"/>
              <a:t> year - completed</a:t>
            </a:r>
          </a:p>
          <a:p>
            <a:r>
              <a:rPr lang="en-US" dirty="0" smtClean="0"/>
              <a:t>Virtual &amp; Hybrid Events - developing</a:t>
            </a:r>
          </a:p>
          <a:p>
            <a:endParaRPr lang="en-US" dirty="0" smtClean="0"/>
          </a:p>
          <a:p>
            <a:r>
              <a:rPr lang="en-US" dirty="0" smtClean="0"/>
              <a:t>GHTC and </a:t>
            </a:r>
            <a:r>
              <a:rPr lang="en-US" dirty="0" err="1" smtClean="0"/>
              <a:t>SusTech</a:t>
            </a:r>
            <a:r>
              <a:rPr lang="en-US" dirty="0" smtClean="0"/>
              <a:t> are core to IEEE mission</a:t>
            </a:r>
          </a:p>
          <a:p>
            <a:r>
              <a:rPr lang="en-US" dirty="0" smtClean="0"/>
              <a:t>3-5 years to establish sustainable event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3FA95A-D8A4-441D-8044-01D039E0FD3F}" type="datetime1">
              <a:rPr lang="en-US" smtClean="0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BE480D-C3C6-418C-B201-12F4218435F9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GHTC – Seattle</a:t>
            </a:r>
          </a:p>
          <a:p>
            <a:pPr lvl="1"/>
            <a:r>
              <a:rPr lang="en-US" dirty="0" smtClean="0"/>
              <a:t>Advisory Committee</a:t>
            </a:r>
          </a:p>
          <a:p>
            <a:pPr lvl="1"/>
            <a:r>
              <a:rPr lang="en-US" dirty="0" smtClean="0"/>
              <a:t>Chair, Treasurer, Program Chair</a:t>
            </a:r>
          </a:p>
          <a:p>
            <a:pPr lvl="1"/>
            <a:r>
              <a:rPr lang="en-US" dirty="0" smtClean="0"/>
              <a:t>Need to fill out committee</a:t>
            </a:r>
          </a:p>
          <a:p>
            <a:pPr lvl="1"/>
            <a:r>
              <a:rPr lang="en-US" dirty="0" smtClean="0"/>
              <a:t>Have tent venue &amp; date (Oct, Doubletree)</a:t>
            </a:r>
          </a:p>
          <a:p>
            <a:pPr lvl="1"/>
            <a:r>
              <a:rPr lang="en-US" dirty="0" smtClean="0"/>
              <a:t>Need Timeline, MOU, TCS, CFP, ICX</a:t>
            </a:r>
          </a:p>
          <a:p>
            <a:r>
              <a:rPr lang="en-US" dirty="0" err="1" smtClean="0"/>
              <a:t>SusTech</a:t>
            </a:r>
            <a:r>
              <a:rPr lang="en-US" dirty="0" smtClean="0"/>
              <a:t> – Phoenix</a:t>
            </a:r>
          </a:p>
          <a:p>
            <a:pPr lvl="1"/>
            <a:r>
              <a:rPr lang="en-US" dirty="0" smtClean="0"/>
              <a:t>Working on venue &amp; date (Sept., ASU)</a:t>
            </a:r>
          </a:p>
          <a:p>
            <a:pPr lvl="1"/>
            <a:r>
              <a:rPr lang="en-US" dirty="0" smtClean="0"/>
              <a:t>Need to fill out committee</a:t>
            </a:r>
          </a:p>
          <a:p>
            <a:pPr lvl="1"/>
            <a:r>
              <a:rPr lang="en-US" dirty="0" smtClean="0"/>
              <a:t>Need Timeline, MOU, TCS, CFP, ICX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3FA95A-D8A4-441D-8044-01D039E0FD3F}" type="datetime1">
              <a:rPr lang="en-US" smtClean="0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BE480D-C3C6-418C-B201-12F4218435F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GHTC Strategy</a:t>
            </a:r>
          </a:p>
          <a:p>
            <a:pPr lvl="1"/>
            <a:r>
              <a:rPr lang="en-US" dirty="0" smtClean="0"/>
              <a:t>Flagship IEEE HT Conference – see IEEE tagline</a:t>
            </a:r>
          </a:p>
          <a:p>
            <a:pPr lvl="1"/>
            <a:r>
              <a:rPr lang="en-US" dirty="0" smtClean="0"/>
              <a:t>Focus on NGOs, Research, Practitioners, Funders </a:t>
            </a:r>
          </a:p>
          <a:p>
            <a:pPr lvl="1"/>
            <a:r>
              <a:rPr lang="en-US" dirty="0" smtClean="0"/>
              <a:t>Not use normal “conference model” (pay to publish)</a:t>
            </a:r>
          </a:p>
          <a:p>
            <a:pPr lvl="1"/>
            <a:r>
              <a:rPr lang="en-US" dirty="0" smtClean="0"/>
              <a:t>Initial concept – travel grants for NGOs et al</a:t>
            </a:r>
          </a:p>
          <a:p>
            <a:pPr lvl="1"/>
            <a:r>
              <a:rPr lang="en-US" dirty="0" smtClean="0"/>
              <a:t>Reliance on grants – IEEE, NASA, etc</a:t>
            </a:r>
          </a:p>
          <a:p>
            <a:pPr lvl="1"/>
            <a:r>
              <a:rPr lang="en-US" dirty="0" smtClean="0"/>
              <a:t>Initial concept of satellites to manage brand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SusTech</a:t>
            </a:r>
            <a:r>
              <a:rPr lang="en-US" dirty="0" smtClean="0"/>
              <a:t> Strategy</a:t>
            </a:r>
          </a:p>
          <a:p>
            <a:pPr lvl="1"/>
            <a:r>
              <a:rPr lang="en-US" dirty="0" smtClean="0"/>
              <a:t>Provide forum in IEEE for Sustainability</a:t>
            </a:r>
          </a:p>
          <a:p>
            <a:pPr lvl="1"/>
            <a:r>
              <a:rPr lang="en-US" dirty="0" smtClean="0"/>
              <a:t>Subtitle: Engineering and the Environment</a:t>
            </a:r>
          </a:p>
          <a:p>
            <a:pPr lvl="1"/>
            <a:r>
              <a:rPr lang="en-US" dirty="0" smtClean="0"/>
              <a:t>Focus on technologies and social implications</a:t>
            </a:r>
          </a:p>
          <a:p>
            <a:pPr lvl="1"/>
            <a:r>
              <a:rPr lang="en-US" dirty="0" smtClean="0"/>
              <a:t>Balance with invited as well as contributed sessions</a:t>
            </a:r>
          </a:p>
          <a:p>
            <a:pPr lvl="1"/>
            <a:r>
              <a:rPr lang="en-US" dirty="0" smtClean="0"/>
              <a:t>Build co-sponsors with IEEE and </a:t>
            </a:r>
            <a:r>
              <a:rPr lang="en-US" dirty="0" smtClean="0"/>
              <a:t>non-IEEE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3FA95A-D8A4-441D-8044-01D039E0FD3F}" type="datetime1">
              <a:rPr lang="en-US" smtClean="0"/>
              <a:pPr>
                <a:defRPr/>
              </a:pPr>
              <a:t>11/11/2015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BE480D-C3C6-418C-B201-12F4218435F9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for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GHTC</a:t>
            </a:r>
          </a:p>
          <a:p>
            <a:pPr lvl="1"/>
            <a:r>
              <a:rPr lang="en-US" dirty="0" smtClean="0"/>
              <a:t>Positioning </a:t>
            </a:r>
            <a:r>
              <a:rPr lang="en-US" dirty="0" err="1" smtClean="0"/>
              <a:t>vs</a:t>
            </a:r>
            <a:r>
              <a:rPr lang="en-US" dirty="0" smtClean="0"/>
              <a:t> IHTC (R7), HTC (R10), MIT et al</a:t>
            </a:r>
          </a:p>
          <a:p>
            <a:pPr lvl="1"/>
            <a:r>
              <a:rPr lang="en-US" dirty="0" smtClean="0"/>
              <a:t>Funding – grants</a:t>
            </a:r>
          </a:p>
          <a:p>
            <a:pPr lvl="1"/>
            <a:r>
              <a:rPr lang="en-US" dirty="0" smtClean="0"/>
              <a:t>Participation – authors and practitioners</a:t>
            </a:r>
          </a:p>
          <a:p>
            <a:pPr lvl="1"/>
            <a:r>
              <a:rPr lang="en-US" dirty="0" smtClean="0"/>
              <a:t>Strength of program</a:t>
            </a:r>
          </a:p>
          <a:p>
            <a:pPr lvl="1"/>
            <a:r>
              <a:rPr lang="en-US" dirty="0" smtClean="0"/>
              <a:t>Recognition by </a:t>
            </a:r>
            <a:r>
              <a:rPr lang="en-US" dirty="0" smtClean="0"/>
              <a:t>HA(H)C </a:t>
            </a:r>
            <a:r>
              <a:rPr lang="en-US" dirty="0" smtClean="0"/>
              <a:t>(revolving leadership)</a:t>
            </a:r>
          </a:p>
          <a:p>
            <a:pPr lvl="1"/>
            <a:r>
              <a:rPr lang="en-US" dirty="0" smtClean="0"/>
              <a:t>Ongoing leadership team</a:t>
            </a:r>
          </a:p>
          <a:p>
            <a:r>
              <a:rPr lang="en-US" dirty="0" err="1" smtClean="0"/>
              <a:t>SusTech</a:t>
            </a:r>
            <a:endParaRPr lang="en-US" dirty="0" smtClean="0"/>
          </a:p>
          <a:p>
            <a:pPr lvl="1"/>
            <a:r>
              <a:rPr lang="en-US" dirty="0" smtClean="0"/>
              <a:t>Build conference – authors, practitioners, partners, exhibits/patrons</a:t>
            </a:r>
          </a:p>
          <a:p>
            <a:pPr lvl="1"/>
            <a:r>
              <a:rPr lang="en-US" dirty="0" smtClean="0"/>
              <a:t>Expand co-sponsors (CES, SSIT)</a:t>
            </a:r>
          </a:p>
          <a:p>
            <a:pPr lvl="1"/>
            <a:r>
              <a:rPr lang="en-US" dirty="0" smtClean="0"/>
              <a:t>Build audience/attendance</a:t>
            </a:r>
          </a:p>
          <a:p>
            <a:pPr lvl="1"/>
            <a:r>
              <a:rPr lang="en-US" dirty="0" smtClean="0"/>
              <a:t>Ongoing leadership team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3FA95A-D8A4-441D-8044-01D039E0FD3F}" type="datetime1">
              <a:rPr lang="en-US" smtClean="0"/>
              <a:pPr>
                <a:defRPr/>
              </a:pPr>
              <a:t>11/11/2015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BE480D-C3C6-418C-B201-12F4218435F9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3FA95A-D8A4-441D-8044-01D039E0FD3F}" type="datetime1">
              <a:rPr lang="en-US" smtClean="0"/>
              <a:pPr>
                <a:defRPr/>
              </a:pPr>
              <a:t>11/11/2015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BE480D-C3C6-418C-B201-12F4218435F9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0" y="1981200"/>
            <a:ext cx="4724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smtClean="0">
                <a:solidFill>
                  <a:srgbClr val="C00000"/>
                </a:solidFill>
              </a:rPr>
              <a:t>Thank You.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400" b="1" dirty="0" smtClean="0">
                <a:solidFill>
                  <a:srgbClr val="0070C0"/>
                </a:solidFill>
              </a:rPr>
              <a:t>Questions?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 smtClean="0"/>
              <a:t>Ed Perkins, e.perkins@ieee.org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eee_corporate_template_1">
  <a:themeElements>
    <a:clrScheme name="Custom 3">
      <a:dk1>
        <a:srgbClr val="000000"/>
      </a:dk1>
      <a:lt1>
        <a:srgbClr val="FFFFFF"/>
      </a:lt1>
      <a:dk2>
        <a:srgbClr val="005582"/>
      </a:dk2>
      <a:lt2>
        <a:srgbClr val="808080"/>
      </a:lt2>
      <a:accent1>
        <a:srgbClr val="DC5D26"/>
      </a:accent1>
      <a:accent2>
        <a:srgbClr val="52A93A"/>
      </a:accent2>
      <a:accent3>
        <a:srgbClr val="FFFFFF"/>
      </a:accent3>
      <a:accent4>
        <a:srgbClr val="000000"/>
      </a:accent4>
      <a:accent5>
        <a:srgbClr val="6C0521"/>
      </a:accent5>
      <a:accent6>
        <a:srgbClr val="477E27"/>
      </a:accent6>
      <a:hlink>
        <a:srgbClr val="0080FF"/>
      </a:hlink>
      <a:folHlink>
        <a:srgbClr val="48186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F3D88"/>
        </a:dk2>
        <a:lt2>
          <a:srgbClr val="808080"/>
        </a:lt2>
        <a:accent1>
          <a:srgbClr val="FF8000"/>
        </a:accent1>
        <a:accent2>
          <a:srgbClr val="59B308"/>
        </a:accent2>
        <a:accent3>
          <a:srgbClr val="FFFFFF"/>
        </a:accent3>
        <a:accent4>
          <a:srgbClr val="000000"/>
        </a:accent4>
        <a:accent5>
          <a:srgbClr val="FFC0AA"/>
        </a:accent5>
        <a:accent6>
          <a:srgbClr val="50A206"/>
        </a:accent6>
        <a:hlink>
          <a:srgbClr val="008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300</Words>
  <Application>Microsoft Office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ieee_corporate_template_1</vt:lpstr>
      <vt:lpstr>Region 6 Conferences &amp; Expos</vt:lpstr>
      <vt:lpstr>R6 Conferences &amp; Expos</vt:lpstr>
      <vt:lpstr>2016</vt:lpstr>
      <vt:lpstr>Strategy</vt:lpstr>
      <vt:lpstr>Issues for Future</vt:lpstr>
      <vt:lpstr>Slide 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6 Conferences &amp; Expos</dc:title>
  <dc:creator>Ed Perkins</dc:creator>
  <cp:lastModifiedBy>Ed Perkins</cp:lastModifiedBy>
  <cp:revision>28</cp:revision>
  <dcterms:created xsi:type="dcterms:W3CDTF">2015-08-06T22:59:43Z</dcterms:created>
  <dcterms:modified xsi:type="dcterms:W3CDTF">2015-11-11T20:35:13Z</dcterms:modified>
</cp:coreProperties>
</file>